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72F115-9A30-4F1C-A78F-BF945817BB3C}" type="datetimeFigureOut">
              <a:rPr lang="en-CA" smtClean="0"/>
              <a:t>17-03-06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248E8-0141-4218-8A1F-9B20DD2431C7}" type="slidenum">
              <a:rPr lang="en-CA" smtClean="0"/>
              <a:t>‹#›</a:t>
            </a:fld>
            <a:endParaRPr lang="en-CA"/>
          </a:p>
        </p:txBody>
      </p:sp>
    </p:spTree>
    <p:extLst>
      <p:ext uri="{BB962C8B-B14F-4D97-AF65-F5344CB8AC3E}">
        <p14:creationId xmlns:p14="http://schemas.microsoft.com/office/powerpoint/2010/main" val="61262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time.com/8515/hungry-planet-what-the-world-eat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nationalgeographic.com/foodfeatures/feeding-9-billion/"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Show commodity map of what is grown across Canada and comment on what they grow and why.  How does the geographic region contribute to what grows where? Do you think Canadian’s diets differ based on what is grown around us – is the Ontario diet different from a diet of someone in BC or Newfoundland? Why or Why not? What types of things do we do to ensure we have food available to us all year round?  </a:t>
            </a:r>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32BD5CBA-23C0-4F59-AC73-CEF40C3D42F8}" type="slidenum">
              <a:rPr lang="en-CA" smtClean="0"/>
              <a:pPr/>
              <a:t>3</a:t>
            </a:fld>
            <a:endParaRPr lang="en-CA"/>
          </a:p>
        </p:txBody>
      </p:sp>
    </p:spTree>
    <p:extLst>
      <p:ext uri="{BB962C8B-B14F-4D97-AF65-F5344CB8AC3E}">
        <p14:creationId xmlns:p14="http://schemas.microsoft.com/office/powerpoint/2010/main" val="305919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a:solidFill>
                  <a:schemeClr val="tx1"/>
                </a:solidFill>
                <a:latin typeface="+mn-lt"/>
                <a:ea typeface="+mn-ea"/>
                <a:cs typeface="+mn-cs"/>
              </a:rPr>
              <a:t>Ask: Do Canadian’s experience food insecurity?  YES</a:t>
            </a: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 Show the students the info stats of Canadian households experiencing food insecurity (1.7 million Canadian households experience food insecurity).</a:t>
            </a:r>
          </a:p>
          <a:p>
            <a:endParaRPr lang="en-CA" dirty="0"/>
          </a:p>
        </p:txBody>
      </p:sp>
      <p:sp>
        <p:nvSpPr>
          <p:cNvPr id="4" name="Slide Number Placeholder 3"/>
          <p:cNvSpPr>
            <a:spLocks noGrp="1"/>
          </p:cNvSpPr>
          <p:nvPr>
            <p:ph type="sldNum" sz="quarter" idx="10"/>
          </p:nvPr>
        </p:nvSpPr>
        <p:spPr/>
        <p:txBody>
          <a:bodyPr/>
          <a:lstStyle/>
          <a:p>
            <a:fld id="{32BD5CBA-23C0-4F59-AC73-CEF40C3D42F8}" type="slidenum">
              <a:rPr lang="en-CA" smtClean="0"/>
              <a:pPr/>
              <a:t>4</a:t>
            </a:fld>
            <a:endParaRPr lang="en-CA"/>
          </a:p>
        </p:txBody>
      </p:sp>
    </p:spTree>
    <p:extLst>
      <p:ext uri="{BB962C8B-B14F-4D97-AF65-F5344CB8AC3E}">
        <p14:creationId xmlns:p14="http://schemas.microsoft.com/office/powerpoint/2010/main" val="23243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a:solidFill>
                  <a:schemeClr val="tx1"/>
                </a:solidFill>
                <a:latin typeface="+mn-lt"/>
                <a:ea typeface="+mn-ea"/>
                <a:cs typeface="+mn-cs"/>
              </a:rPr>
              <a:t>Explore the images from the photo documentary called “What the World Eats” by Peter </a:t>
            </a:r>
            <a:r>
              <a:rPr lang="en-US" sz="1200" kern="1200" dirty="0" err="1">
                <a:solidFill>
                  <a:schemeClr val="tx1"/>
                </a:solidFill>
                <a:latin typeface="+mn-lt"/>
                <a:ea typeface="+mn-ea"/>
                <a:cs typeface="+mn-cs"/>
              </a:rPr>
              <a:t>Menzel</a:t>
            </a:r>
            <a:r>
              <a:rPr lang="en-US" sz="1200" kern="1200" dirty="0">
                <a:solidFill>
                  <a:schemeClr val="tx1"/>
                </a:solidFill>
                <a:latin typeface="+mn-lt"/>
                <a:ea typeface="+mn-ea"/>
                <a:cs typeface="+mn-cs"/>
              </a:rPr>
              <a:t> and Faith </a:t>
            </a:r>
            <a:r>
              <a:rPr lang="en-US" sz="1200" kern="1200" dirty="0" err="1">
                <a:solidFill>
                  <a:schemeClr val="tx1"/>
                </a:solidFill>
                <a:latin typeface="+mn-lt"/>
                <a:ea typeface="+mn-ea"/>
                <a:cs typeface="+mn-cs"/>
              </a:rPr>
              <a:t>D’Aluision</a:t>
            </a:r>
            <a:r>
              <a:rPr lang="en-US" sz="1200" kern="1200" dirty="0">
                <a:solidFill>
                  <a:schemeClr val="tx1"/>
                </a:solidFill>
                <a:latin typeface="+mn-lt"/>
                <a:ea typeface="+mn-ea"/>
                <a:cs typeface="+mn-cs"/>
              </a:rPr>
              <a:t> (</a:t>
            </a:r>
            <a:r>
              <a:rPr lang="en-CA" sz="1200" u="sng" kern="1200" dirty="0">
                <a:solidFill>
                  <a:schemeClr val="tx1"/>
                </a:solidFill>
                <a:latin typeface="+mn-lt"/>
                <a:ea typeface="+mn-ea"/>
                <a:cs typeface="+mn-cs"/>
                <a:hlinkClick r:id="rId3"/>
              </a:rPr>
              <a:t>http://time.com/8515/hungry-planet-what-the-world-eats/</a:t>
            </a:r>
            <a:r>
              <a:rPr lang="en-CA" sz="1200" kern="1200" dirty="0">
                <a:solidFill>
                  <a:schemeClr val="tx1"/>
                </a:solidFill>
                <a:latin typeface="+mn-lt"/>
                <a:ea typeface="+mn-ea"/>
                <a:cs typeface="+mn-cs"/>
              </a:rPr>
              <a:t>).  </a:t>
            </a:r>
            <a:r>
              <a:rPr lang="en-US" sz="1200" kern="1200" dirty="0">
                <a:solidFill>
                  <a:schemeClr val="tx1"/>
                </a:solidFill>
                <a:latin typeface="+mn-lt"/>
                <a:ea typeface="+mn-ea"/>
                <a:cs typeface="+mn-cs"/>
              </a:rPr>
              <a:t>Ask students to comment on the following: </a:t>
            </a:r>
            <a:endParaRPr lang="en-CA"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 What do they notice about the amount of food eaten around the world?</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How do countries like the United States and Mali compare (note amounts of food and the number of people in the family).</a:t>
            </a:r>
            <a:endParaRPr lang="en-CA"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Have students comment on the types of foods that are being eaten.  Are the foods processed? Is their diet protein based? How does the geography impact what they are eating (fish diets in coastal regions, citrus diets in warmer regions).</a:t>
            </a:r>
            <a:endParaRPr lang="en-CA" sz="1200" kern="1200" dirty="0">
              <a:solidFill>
                <a:schemeClr val="tx1"/>
              </a:solidFill>
              <a:latin typeface="+mn-lt"/>
              <a:ea typeface="+mn-ea"/>
              <a:cs typeface="+mn-cs"/>
            </a:endParaRPr>
          </a:p>
          <a:p>
            <a:pPr lvl="0">
              <a:buFont typeface="Arial" pitchFamily="34" charset="0"/>
              <a:buChar char="•"/>
            </a:pPr>
            <a:r>
              <a:rPr lang="en-US" sz="1200" kern="1200" dirty="0">
                <a:solidFill>
                  <a:schemeClr val="tx1"/>
                </a:solidFill>
                <a:latin typeface="+mn-lt"/>
                <a:ea typeface="+mn-ea"/>
                <a:cs typeface="+mn-cs"/>
              </a:rPr>
              <a:t>Look at the captions and comment on the amount of money each family spends on their food.  How does it compare to other countries.</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How does culture impact food choices? How does geography impact culture? </a:t>
            </a: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2BD5CBA-23C0-4F59-AC73-CEF40C3D42F8}" type="slidenum">
              <a:rPr lang="en-CA" smtClean="0"/>
              <a:pPr/>
              <a:t>5</a:t>
            </a:fld>
            <a:endParaRPr lang="en-CA"/>
          </a:p>
        </p:txBody>
      </p:sp>
    </p:spTree>
    <p:extLst>
      <p:ext uri="{BB962C8B-B14F-4D97-AF65-F5344CB8AC3E}">
        <p14:creationId xmlns:p14="http://schemas.microsoft.com/office/powerpoint/2010/main" val="148620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Next, explore the National Geographic website, “A Five Step Plan to Feeding the World” (</a:t>
            </a:r>
            <a:r>
              <a:rPr lang="en-US" sz="1200" u="sng" kern="1200" dirty="0">
                <a:solidFill>
                  <a:schemeClr val="tx1"/>
                </a:solidFill>
                <a:latin typeface="+mn-lt"/>
                <a:ea typeface="+mn-ea"/>
                <a:cs typeface="+mn-cs"/>
                <a:hlinkClick r:id="rId3"/>
              </a:rPr>
              <a:t>http://www.nationalgeographic.com/foodfeatures/feeding-9-billion/</a:t>
            </a:r>
            <a:r>
              <a:rPr lang="en-US" sz="1200" kern="1200" dirty="0">
                <a:solidFill>
                  <a:schemeClr val="tx1"/>
                </a:solidFill>
                <a:latin typeface="+mn-lt"/>
                <a:ea typeface="+mn-ea"/>
                <a:cs typeface="+mn-cs"/>
              </a:rPr>
              <a:t>) and look at the heading “Faces of Farming”, and as a class examine the 16 pictures and captions of the farmers throughout the world.  Make connections between the photos seen here and the ones from </a:t>
            </a:r>
            <a:r>
              <a:rPr lang="en-US" sz="1200" i="1" kern="1200" dirty="0">
                <a:solidFill>
                  <a:schemeClr val="tx1"/>
                </a:solidFill>
                <a:latin typeface="+mn-lt"/>
                <a:ea typeface="+mn-ea"/>
                <a:cs typeface="+mn-cs"/>
              </a:rPr>
              <a:t>What the World Eats. </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What similarities exist between the farmers and families from similar regions? How are the families diets connected to what the famers are growing?</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Again, how does geography impact what the farmers from around the world are growing?</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Do the pictures allude to what technologies are being used? What technologies do you think are being used on each farm? Why?</a:t>
            </a:r>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32BD5CBA-23C0-4F59-AC73-CEF40C3D42F8}" type="slidenum">
              <a:rPr lang="en-CA" smtClean="0"/>
              <a:pPr/>
              <a:t>6</a:t>
            </a:fld>
            <a:endParaRPr lang="en-CA"/>
          </a:p>
        </p:txBody>
      </p:sp>
    </p:spTree>
    <p:extLst>
      <p:ext uri="{BB962C8B-B14F-4D97-AF65-F5344CB8AC3E}">
        <p14:creationId xmlns:p14="http://schemas.microsoft.com/office/powerpoint/2010/main" val="365902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This is a photo of what 5 000 Kwacha</a:t>
            </a:r>
            <a:r>
              <a:rPr lang="en-CA" baseline="0" dirty="0"/>
              <a:t>  (about a dollar Canadian) can buy in Zambia.  Notice the difference one year later.  Especially the lack of protein the second picture.  This is due to a spike in food prices, which leads to rioting and revolutions </a:t>
            </a:r>
            <a:endParaRPr lang="en-CA" dirty="0"/>
          </a:p>
        </p:txBody>
      </p:sp>
      <p:sp>
        <p:nvSpPr>
          <p:cNvPr id="4" name="Slide Number Placeholder 3"/>
          <p:cNvSpPr>
            <a:spLocks noGrp="1"/>
          </p:cNvSpPr>
          <p:nvPr>
            <p:ph type="sldNum" sz="quarter" idx="10"/>
          </p:nvPr>
        </p:nvSpPr>
        <p:spPr/>
        <p:txBody>
          <a:bodyPr/>
          <a:lstStyle/>
          <a:p>
            <a:fld id="{32BD5CBA-23C0-4F59-AC73-CEF40C3D42F8}" type="slidenum">
              <a:rPr lang="en-CA" smtClean="0"/>
              <a:pPr/>
              <a:t>7</a:t>
            </a:fld>
            <a:endParaRPr lang="en-CA"/>
          </a:p>
        </p:txBody>
      </p:sp>
    </p:spTree>
    <p:extLst>
      <p:ext uri="{BB962C8B-B14F-4D97-AF65-F5344CB8AC3E}">
        <p14:creationId xmlns:p14="http://schemas.microsoft.com/office/powerpoint/2010/main" val="2715669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Riots,</a:t>
            </a:r>
            <a:r>
              <a:rPr lang="en-CA" baseline="0" dirty="0"/>
              <a:t> revolutions and unrest start with the cost of food prices.  Picture top left is from Tunisia, the picture on the bottom left is from Egypt and bottom right is from Haiti , notice how the food plays a key role in political unrest and rioting.  </a:t>
            </a:r>
            <a:endParaRPr lang="en-CA" dirty="0"/>
          </a:p>
        </p:txBody>
      </p:sp>
      <p:sp>
        <p:nvSpPr>
          <p:cNvPr id="4" name="Slide Number Placeholder 3"/>
          <p:cNvSpPr>
            <a:spLocks noGrp="1"/>
          </p:cNvSpPr>
          <p:nvPr>
            <p:ph type="sldNum" sz="quarter" idx="10"/>
          </p:nvPr>
        </p:nvSpPr>
        <p:spPr/>
        <p:txBody>
          <a:bodyPr/>
          <a:lstStyle/>
          <a:p>
            <a:fld id="{32BD5CBA-23C0-4F59-AC73-CEF40C3D42F8}" type="slidenum">
              <a:rPr lang="en-CA" smtClean="0"/>
              <a:pPr/>
              <a:t>8</a:t>
            </a:fld>
            <a:endParaRPr lang="en-CA"/>
          </a:p>
        </p:txBody>
      </p:sp>
    </p:spTree>
    <p:extLst>
      <p:ext uri="{BB962C8B-B14F-4D97-AF65-F5344CB8AC3E}">
        <p14:creationId xmlns:p14="http://schemas.microsoft.com/office/powerpoint/2010/main" val="2682315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B </a:t>
            </a:r>
          </a:p>
        </p:txBody>
      </p:sp>
      <p:sp>
        <p:nvSpPr>
          <p:cNvPr id="4" name="Slide Number Placeholder 3"/>
          <p:cNvSpPr>
            <a:spLocks noGrp="1"/>
          </p:cNvSpPr>
          <p:nvPr>
            <p:ph type="sldNum" sz="quarter" idx="10"/>
          </p:nvPr>
        </p:nvSpPr>
        <p:spPr/>
        <p:txBody>
          <a:bodyPr/>
          <a:lstStyle/>
          <a:p>
            <a:fld id="{32BD5CBA-23C0-4F59-AC73-CEF40C3D42F8}" type="slidenum">
              <a:rPr lang="en-CA" smtClean="0"/>
              <a:pPr/>
              <a:t>9</a:t>
            </a:fld>
            <a:endParaRPr lang="en-CA"/>
          </a:p>
        </p:txBody>
      </p:sp>
    </p:spTree>
    <p:extLst>
      <p:ext uri="{BB962C8B-B14F-4D97-AF65-F5344CB8AC3E}">
        <p14:creationId xmlns:p14="http://schemas.microsoft.com/office/powerpoint/2010/main" val="1745986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464855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79475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09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1162319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8535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58165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774127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95105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271758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524B0-6B84-4783-943C-9178E8DD13F5}" type="datetimeFigureOut">
              <a:rPr lang="en-CA" smtClean="0"/>
              <a:t>17-03-06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50623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524B0-6B84-4783-943C-9178E8DD13F5}" type="datetimeFigureOut">
              <a:rPr lang="en-CA" smtClean="0"/>
              <a:t>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146097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524B0-6B84-4783-943C-9178E8DD13F5}" type="datetimeFigureOut">
              <a:rPr lang="en-CA" smtClean="0"/>
              <a:t>17-03-06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70771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524B0-6B84-4783-943C-9178E8DD13F5}" type="datetimeFigureOut">
              <a:rPr lang="en-CA" smtClean="0"/>
              <a:t>17-03-06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05655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524B0-6B84-4783-943C-9178E8DD13F5}" type="datetimeFigureOut">
              <a:rPr lang="en-CA" smtClean="0"/>
              <a:t>17-03-06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119283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C5524B0-6B84-4783-943C-9178E8DD13F5}" type="datetimeFigureOut">
              <a:rPr lang="en-CA" smtClean="0"/>
              <a:t>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75664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5524B0-6B84-4783-943C-9178E8DD13F5}" type="datetimeFigureOut">
              <a:rPr lang="en-CA" smtClean="0"/>
              <a:t>17-03-06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368FB1-AC82-4B42-8C5E-769F8CEB8BFF}" type="slidenum">
              <a:rPr lang="en-CA" smtClean="0"/>
              <a:t>‹#›</a:t>
            </a:fld>
            <a:endParaRPr lang="en-CA"/>
          </a:p>
        </p:txBody>
      </p:sp>
    </p:spTree>
    <p:extLst>
      <p:ext uri="{BB962C8B-B14F-4D97-AF65-F5344CB8AC3E}">
        <p14:creationId xmlns:p14="http://schemas.microsoft.com/office/powerpoint/2010/main" val="3951666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5524B0-6B84-4783-943C-9178E8DD13F5}" type="datetimeFigureOut">
              <a:rPr lang="en-CA" smtClean="0"/>
              <a:t>17-03-06</a:t>
            </a:fld>
            <a:endParaRPr lang="en-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4368FB1-AC82-4B42-8C5E-769F8CEB8BFF}" type="slidenum">
              <a:rPr lang="en-CA" smtClean="0"/>
              <a:t>‹#›</a:t>
            </a:fld>
            <a:endParaRPr lang="en-CA"/>
          </a:p>
        </p:txBody>
      </p:sp>
    </p:spTree>
    <p:extLst>
      <p:ext uri="{BB962C8B-B14F-4D97-AF65-F5344CB8AC3E}">
        <p14:creationId xmlns:p14="http://schemas.microsoft.com/office/powerpoint/2010/main" val="1349641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armfood360.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opened.uoguelph.ca/foodsecurity/PPT_SKirkpatrick.pdf" TargetMode="External"/><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hyperlink" Target="http://time.com/8515/hungry-planet-what-the-world-eats/" TargetMode="External"/><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hyperlink" Target="http://www.nationalgeographic.com/foodfeatures/feeding-9-billion/" TargetMode="External"/><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www.ids.ac.uk/files/dmfile/AccountsofCrisisFINAL.pdf" TargetMode="External"/><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8698" y="1816546"/>
            <a:ext cx="5826719" cy="2710068"/>
          </a:xfrm>
        </p:spPr>
        <p:txBody>
          <a:bodyPr/>
          <a:lstStyle/>
          <a:p>
            <a:r>
              <a:rPr lang="en-CA" dirty="0"/>
              <a:t>TRASHING FOOD WASTE WITH TECHNOLOGY</a:t>
            </a:r>
          </a:p>
        </p:txBody>
      </p:sp>
      <p:sp>
        <p:nvSpPr>
          <p:cNvPr id="3" name="Subtitle 2"/>
          <p:cNvSpPr>
            <a:spLocks noGrp="1"/>
          </p:cNvSpPr>
          <p:nvPr>
            <p:ph type="subTitle" idx="1"/>
          </p:nvPr>
        </p:nvSpPr>
        <p:spPr>
          <a:xfrm>
            <a:off x="1548699" y="4357585"/>
            <a:ext cx="5826719" cy="1096899"/>
          </a:xfrm>
        </p:spPr>
        <p:txBody>
          <a:bodyPr/>
          <a:lstStyle/>
          <a:p>
            <a:r>
              <a:rPr lang="en-CA" dirty="0"/>
              <a:t>Post Activity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1755" y="146892"/>
            <a:ext cx="2868020" cy="1379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358092"/>
            <a:ext cx="1347118" cy="78160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32" y="160505"/>
            <a:ext cx="2489444" cy="1417332"/>
          </a:xfrm>
          <a:prstGeom prst="rect">
            <a:avLst/>
          </a:prstGeom>
        </p:spPr>
      </p:pic>
      <p:sp>
        <p:nvSpPr>
          <p:cNvPr id="7" name="TextBox 6"/>
          <p:cNvSpPr txBox="1"/>
          <p:nvPr/>
        </p:nvSpPr>
        <p:spPr>
          <a:xfrm>
            <a:off x="2699792" y="1621135"/>
            <a:ext cx="2752361" cy="369332"/>
          </a:xfrm>
          <a:prstGeom prst="rect">
            <a:avLst/>
          </a:prstGeom>
          <a:noFill/>
        </p:spPr>
        <p:txBody>
          <a:bodyPr wrap="square" rtlCol="0">
            <a:spAutoFit/>
          </a:bodyPr>
          <a:lstStyle/>
          <a:p>
            <a:r>
              <a:rPr lang="en-CA" i="1" dirty="0">
                <a:solidFill>
                  <a:schemeClr val="accent1"/>
                </a:solidFill>
              </a:rPr>
              <a:t>presents</a:t>
            </a:r>
          </a:p>
        </p:txBody>
      </p:sp>
      <p:sp>
        <p:nvSpPr>
          <p:cNvPr id="8" name="TextBox 7"/>
          <p:cNvSpPr txBox="1"/>
          <p:nvPr/>
        </p:nvSpPr>
        <p:spPr>
          <a:xfrm>
            <a:off x="5928424" y="4935562"/>
            <a:ext cx="2232248" cy="646331"/>
          </a:xfrm>
          <a:prstGeom prst="rect">
            <a:avLst/>
          </a:prstGeom>
          <a:noFill/>
        </p:spPr>
        <p:txBody>
          <a:bodyPr wrap="square" rtlCol="0">
            <a:spAutoFit/>
          </a:bodyPr>
          <a:lstStyle/>
          <a:p>
            <a:r>
              <a:rPr lang="en-CA" i="1" dirty="0">
                <a:solidFill>
                  <a:schemeClr val="accent1"/>
                </a:solidFill>
              </a:rPr>
              <a:t>Proudly supported by</a:t>
            </a:r>
          </a:p>
        </p:txBody>
      </p:sp>
      <p:sp>
        <p:nvSpPr>
          <p:cNvPr id="9" name="WordArt 2"/>
          <p:cNvSpPr>
            <a:spLocks noChangeArrowheads="1" noChangeShapeType="1" noTextEdit="1"/>
          </p:cNvSpPr>
          <p:nvPr/>
        </p:nvSpPr>
        <p:spPr bwMode="auto">
          <a:xfrm>
            <a:off x="1269024" y="6181403"/>
            <a:ext cx="4918075" cy="4270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CA" sz="3600" kern="10" spc="0" dirty="0">
                <a:ln w="9525">
                  <a:solidFill>
                    <a:srgbClr val="000000"/>
                  </a:solidFill>
                  <a:round/>
                  <a:headEnd/>
                  <a:tailEnd/>
                </a:ln>
                <a:solidFill>
                  <a:srgbClr val="9BBB59"/>
                </a:solidFill>
                <a:effectLst/>
                <a:latin typeface="Arial Black" panose="020B0A04020102020204" pitchFamily="34" charset="0"/>
              </a:rPr>
              <a:t>www.aitc-canada.ca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36912"/>
            <a:ext cx="6347713" cy="1320800"/>
          </a:xfrm>
        </p:spPr>
        <p:txBody>
          <a:bodyPr/>
          <a:lstStyle/>
          <a:p>
            <a:r>
              <a:rPr lang="en-CA" dirty="0"/>
              <a:t>Farm Food 360</a:t>
            </a:r>
          </a:p>
        </p:txBody>
      </p:sp>
      <p:sp>
        <p:nvSpPr>
          <p:cNvPr id="3" name="Content Placeholder 2"/>
          <p:cNvSpPr>
            <a:spLocks noGrp="1"/>
          </p:cNvSpPr>
          <p:nvPr>
            <p:ph idx="1"/>
          </p:nvPr>
        </p:nvSpPr>
        <p:spPr>
          <a:xfrm>
            <a:off x="1403648" y="3429000"/>
            <a:ext cx="5184576" cy="676672"/>
          </a:xfrm>
        </p:spPr>
        <p:txBody>
          <a:bodyPr/>
          <a:lstStyle/>
          <a:p>
            <a:pPr algn="ctr">
              <a:buNone/>
            </a:pPr>
            <a:r>
              <a:rPr lang="en-CA" dirty="0">
                <a:hlinkClick r:id="rId2"/>
              </a:rPr>
              <a:t>http://www.farmfood360.ca/</a:t>
            </a:r>
            <a:r>
              <a:rPr lang="en-CA"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latin typeface="Georgia" pitchFamily="18" charset="0"/>
              </a:rPr>
              <a:t>What is Food Security</a:t>
            </a:r>
          </a:p>
        </p:txBody>
      </p:sp>
      <p:sp>
        <p:nvSpPr>
          <p:cNvPr id="3" name="Content Placeholder 2"/>
          <p:cNvSpPr>
            <a:spLocks noGrp="1"/>
          </p:cNvSpPr>
          <p:nvPr>
            <p:ph idx="1"/>
          </p:nvPr>
        </p:nvSpPr>
        <p:spPr/>
        <p:txBody>
          <a:bodyPr>
            <a:normAutofit fontScale="85000" lnSpcReduction="10000"/>
          </a:bodyPr>
          <a:lstStyle/>
          <a:p>
            <a:pPr>
              <a:buNone/>
            </a:pPr>
            <a:r>
              <a:rPr lang="en-US" sz="3600" dirty="0">
                <a:latin typeface="Angsana New" pitchFamily="18" charset="-34"/>
                <a:cs typeface="Angsana New" pitchFamily="18" charset="-34"/>
              </a:rPr>
              <a:t>	“food security exists when all people, at all times, have</a:t>
            </a:r>
            <a:r>
              <a:rPr lang="en-US" sz="3600" b="1" dirty="0">
                <a:latin typeface="Angsana New" pitchFamily="18" charset="-34"/>
                <a:cs typeface="Angsana New" pitchFamily="18" charset="-34"/>
              </a:rPr>
              <a:t> </a:t>
            </a:r>
            <a:r>
              <a:rPr lang="en-US" sz="3600" b="1" dirty="0">
                <a:solidFill>
                  <a:srgbClr val="92D050"/>
                </a:solidFill>
                <a:latin typeface="Angsana New" pitchFamily="18" charset="-34"/>
                <a:cs typeface="Angsana New" pitchFamily="18" charset="-34"/>
              </a:rPr>
              <a:t>physical</a:t>
            </a:r>
            <a:r>
              <a:rPr lang="en-US" sz="3600" dirty="0">
                <a:latin typeface="Angsana New" pitchFamily="18" charset="-34"/>
                <a:cs typeface="Angsana New" pitchFamily="18" charset="-34"/>
              </a:rPr>
              <a:t>,</a:t>
            </a:r>
            <a:r>
              <a:rPr lang="en-US" sz="3600" dirty="0">
                <a:solidFill>
                  <a:srgbClr val="92D050"/>
                </a:solidFill>
                <a:latin typeface="Angsana New" pitchFamily="18" charset="-34"/>
                <a:cs typeface="Angsana New" pitchFamily="18" charset="-34"/>
              </a:rPr>
              <a:t> </a:t>
            </a:r>
            <a:r>
              <a:rPr lang="en-US" sz="3600" b="1" dirty="0">
                <a:solidFill>
                  <a:srgbClr val="92D050"/>
                </a:solidFill>
                <a:latin typeface="Angsana New" pitchFamily="18" charset="-34"/>
                <a:cs typeface="Angsana New" pitchFamily="18" charset="-34"/>
              </a:rPr>
              <a:t>social</a:t>
            </a:r>
            <a:r>
              <a:rPr lang="en-US" sz="3600" dirty="0">
                <a:solidFill>
                  <a:srgbClr val="92D050"/>
                </a:solidFill>
                <a:latin typeface="Angsana New" pitchFamily="18" charset="-34"/>
                <a:cs typeface="Angsana New" pitchFamily="18" charset="-34"/>
              </a:rPr>
              <a:t> </a:t>
            </a:r>
            <a:r>
              <a:rPr lang="en-US" sz="3600" dirty="0">
                <a:latin typeface="Angsana New" pitchFamily="18" charset="-34"/>
                <a:cs typeface="Angsana New" pitchFamily="18" charset="-34"/>
              </a:rPr>
              <a:t>and</a:t>
            </a:r>
            <a:r>
              <a:rPr lang="en-US" sz="3600" dirty="0">
                <a:solidFill>
                  <a:srgbClr val="92D050"/>
                </a:solidFill>
                <a:latin typeface="Angsana New" pitchFamily="18" charset="-34"/>
                <a:cs typeface="Angsana New" pitchFamily="18" charset="-34"/>
              </a:rPr>
              <a:t> </a:t>
            </a:r>
            <a:r>
              <a:rPr lang="en-US" sz="3600" b="1" dirty="0">
                <a:solidFill>
                  <a:srgbClr val="92D050"/>
                </a:solidFill>
                <a:latin typeface="Angsana New" pitchFamily="18" charset="-34"/>
                <a:cs typeface="Angsana New" pitchFamily="18" charset="-34"/>
              </a:rPr>
              <a:t>economic</a:t>
            </a:r>
            <a:r>
              <a:rPr lang="en-US" sz="3600" dirty="0">
                <a:solidFill>
                  <a:srgbClr val="92D050"/>
                </a:solidFill>
                <a:latin typeface="Angsana New" pitchFamily="18" charset="-34"/>
                <a:cs typeface="Angsana New" pitchFamily="18" charset="-34"/>
              </a:rPr>
              <a:t> </a:t>
            </a:r>
            <a:r>
              <a:rPr lang="en-US" sz="3600" dirty="0">
                <a:latin typeface="Angsana New" pitchFamily="18" charset="-34"/>
                <a:cs typeface="Angsana New" pitchFamily="18" charset="-34"/>
              </a:rPr>
              <a:t>access to </a:t>
            </a:r>
            <a:r>
              <a:rPr lang="en-US" sz="3600" b="1" dirty="0">
                <a:solidFill>
                  <a:schemeClr val="accent6">
                    <a:lumMod val="75000"/>
                  </a:schemeClr>
                </a:solidFill>
                <a:latin typeface="Angsana New" pitchFamily="18" charset="-34"/>
                <a:cs typeface="Angsana New" pitchFamily="18" charset="-34"/>
              </a:rPr>
              <a:t>sufficient</a:t>
            </a:r>
            <a:r>
              <a:rPr lang="en-US" sz="3600" dirty="0">
                <a:latin typeface="Angsana New" pitchFamily="18" charset="-34"/>
                <a:cs typeface="Angsana New" pitchFamily="18" charset="-34"/>
              </a:rPr>
              <a:t>, </a:t>
            </a:r>
            <a:r>
              <a:rPr lang="en-US" sz="3600" b="1" dirty="0">
                <a:solidFill>
                  <a:schemeClr val="accent6">
                    <a:lumMod val="75000"/>
                  </a:schemeClr>
                </a:solidFill>
                <a:latin typeface="Angsana New" pitchFamily="18" charset="-34"/>
                <a:cs typeface="Angsana New" pitchFamily="18" charset="-34"/>
              </a:rPr>
              <a:t>safe </a:t>
            </a:r>
            <a:r>
              <a:rPr lang="en-US" sz="3600" dirty="0">
                <a:latin typeface="Angsana New" pitchFamily="18" charset="-34"/>
                <a:cs typeface="Angsana New" pitchFamily="18" charset="-34"/>
              </a:rPr>
              <a:t>and </a:t>
            </a:r>
            <a:r>
              <a:rPr lang="en-US" sz="3600" b="1" dirty="0">
                <a:solidFill>
                  <a:schemeClr val="accent6">
                    <a:lumMod val="75000"/>
                  </a:schemeClr>
                </a:solidFill>
                <a:latin typeface="Angsana New" pitchFamily="18" charset="-34"/>
                <a:cs typeface="Angsana New" pitchFamily="18" charset="-34"/>
              </a:rPr>
              <a:t>nutritious</a:t>
            </a:r>
            <a:r>
              <a:rPr lang="en-US" sz="3600" b="1" dirty="0">
                <a:latin typeface="Angsana New" pitchFamily="18" charset="-34"/>
                <a:cs typeface="Angsana New" pitchFamily="18" charset="-34"/>
              </a:rPr>
              <a:t> </a:t>
            </a:r>
            <a:r>
              <a:rPr lang="en-US" sz="3600" dirty="0">
                <a:latin typeface="Angsana New" pitchFamily="18" charset="-34"/>
                <a:cs typeface="Angsana New" pitchFamily="18" charset="-34"/>
              </a:rPr>
              <a:t>food which meets their </a:t>
            </a:r>
            <a:r>
              <a:rPr lang="en-US" sz="3600" b="1" dirty="0">
                <a:solidFill>
                  <a:schemeClr val="accent5">
                    <a:lumMod val="75000"/>
                  </a:schemeClr>
                </a:solidFill>
                <a:latin typeface="Angsana New" pitchFamily="18" charset="-34"/>
                <a:cs typeface="Angsana New" pitchFamily="18" charset="-34"/>
              </a:rPr>
              <a:t>dietary needs </a:t>
            </a:r>
            <a:r>
              <a:rPr lang="en-US" sz="3600" dirty="0">
                <a:latin typeface="Angsana New" pitchFamily="18" charset="-34"/>
                <a:cs typeface="Angsana New" pitchFamily="18" charset="-34"/>
              </a:rPr>
              <a:t>and </a:t>
            </a:r>
            <a:r>
              <a:rPr lang="en-US" sz="3600" b="1" dirty="0">
                <a:solidFill>
                  <a:schemeClr val="accent5">
                    <a:lumMod val="75000"/>
                  </a:schemeClr>
                </a:solidFill>
                <a:latin typeface="Angsana New" pitchFamily="18" charset="-34"/>
                <a:cs typeface="Angsana New" pitchFamily="18" charset="-34"/>
              </a:rPr>
              <a:t>food preferences</a:t>
            </a:r>
            <a:r>
              <a:rPr lang="en-US" sz="3600" dirty="0">
                <a:latin typeface="Angsana New" pitchFamily="18" charset="-34"/>
                <a:cs typeface="Angsana New" pitchFamily="18" charset="-34"/>
              </a:rPr>
              <a:t> for an active and healthy life.”</a:t>
            </a:r>
          </a:p>
          <a:p>
            <a:pPr algn="r">
              <a:buNone/>
            </a:pPr>
            <a:r>
              <a:rPr lang="en-US" sz="2000" dirty="0"/>
              <a:t>The Food and Agriculture Organization of the United Nations</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rachel\Pictures\Food Security\Picture13.jpg"/>
          <p:cNvPicPr>
            <a:picLocks noChangeAspect="1" noChangeArrowheads="1"/>
          </p:cNvPicPr>
          <p:nvPr/>
        </p:nvPicPr>
        <p:blipFill>
          <a:blip r:embed="rId3" cstate="print"/>
          <a:srcRect/>
          <a:stretch>
            <a:fillRect/>
          </a:stretch>
        </p:blipFill>
        <p:spPr bwMode="auto">
          <a:xfrm>
            <a:off x="0" y="764704"/>
            <a:ext cx="8830228" cy="561662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latin typeface="Georgia" pitchFamily="18" charset="0"/>
              </a:rPr>
              <a:t>Food Insecurity in Canada</a:t>
            </a:r>
          </a:p>
        </p:txBody>
      </p:sp>
      <p:sp>
        <p:nvSpPr>
          <p:cNvPr id="5" name="Rectangle 4"/>
          <p:cNvSpPr/>
          <p:nvPr/>
        </p:nvSpPr>
        <p:spPr>
          <a:xfrm>
            <a:off x="2051720" y="6334780"/>
            <a:ext cx="7092280" cy="523220"/>
          </a:xfrm>
          <a:prstGeom prst="rect">
            <a:avLst/>
          </a:prstGeom>
        </p:spPr>
        <p:txBody>
          <a:bodyPr wrap="square">
            <a:spAutoFit/>
          </a:bodyPr>
          <a:lstStyle/>
          <a:p>
            <a:r>
              <a:rPr lang="en-CA" sz="1400" dirty="0"/>
              <a:t>Source: Sharon Kirkpatrick, School of Public Health and Health Systems University of Waterloo</a:t>
            </a:r>
            <a:r>
              <a:rPr lang="en-CA" sz="1400" dirty="0">
                <a:hlinkClick r:id="rId3"/>
              </a:rPr>
              <a:t> http://www.opened.uoguelph.ca/foodsecurity/PPT_SKirkpatrick.pdf</a:t>
            </a:r>
            <a:endParaRPr lang="en-CA" sz="1400" dirty="0"/>
          </a:p>
        </p:txBody>
      </p:sp>
      <p:pic>
        <p:nvPicPr>
          <p:cNvPr id="9218" name="Picture 2" descr="C:\Users\rachel\Pictures\Food Security\Picture14.jpg"/>
          <p:cNvPicPr>
            <a:picLocks noChangeAspect="1" noChangeArrowheads="1"/>
          </p:cNvPicPr>
          <p:nvPr/>
        </p:nvPicPr>
        <p:blipFill>
          <a:blip r:embed="rId4" cstate="print"/>
          <a:srcRect/>
          <a:stretch>
            <a:fillRect/>
          </a:stretch>
        </p:blipFill>
        <p:spPr bwMode="auto">
          <a:xfrm>
            <a:off x="539552" y="1412776"/>
            <a:ext cx="8179948" cy="46073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CA" sz="3600" dirty="0">
                <a:latin typeface="Georgia" pitchFamily="18" charset="0"/>
              </a:rPr>
              <a:t>What the World Eats</a:t>
            </a:r>
          </a:p>
        </p:txBody>
      </p:sp>
      <p:sp>
        <p:nvSpPr>
          <p:cNvPr id="3" name="Content Placeholder 2"/>
          <p:cNvSpPr>
            <a:spLocks noGrp="1"/>
          </p:cNvSpPr>
          <p:nvPr>
            <p:ph idx="1"/>
          </p:nvPr>
        </p:nvSpPr>
        <p:spPr>
          <a:xfrm>
            <a:off x="457200" y="1052736"/>
            <a:ext cx="8229600" cy="5073427"/>
          </a:xfrm>
        </p:spPr>
        <p:txBody>
          <a:bodyPr>
            <a:normAutofit/>
          </a:bodyPr>
          <a:lstStyle/>
          <a:p>
            <a:pPr>
              <a:buNone/>
            </a:pPr>
            <a:r>
              <a:rPr lang="en-CA" sz="1800" u="sng" dirty="0">
                <a:hlinkClick r:id="rId3"/>
              </a:rPr>
              <a:t>http://time.com/8515/hungry-planet-what-the-world-eats/</a:t>
            </a:r>
            <a:endParaRPr lang="en-CA" sz="1800" u="sng" dirty="0"/>
          </a:p>
          <a:p>
            <a:pPr>
              <a:buNone/>
            </a:pPr>
            <a:r>
              <a:rPr lang="en-CA" sz="2400" dirty="0"/>
              <a:t> </a:t>
            </a:r>
          </a:p>
        </p:txBody>
      </p:sp>
      <p:pic>
        <p:nvPicPr>
          <p:cNvPr id="4098" name="Picture 2" descr="C:\Users\rachel\Pictures\Food Security\Picture4.jpg"/>
          <p:cNvPicPr>
            <a:picLocks noChangeAspect="1" noChangeArrowheads="1"/>
          </p:cNvPicPr>
          <p:nvPr/>
        </p:nvPicPr>
        <p:blipFill>
          <a:blip r:embed="rId4" cstate="print"/>
          <a:srcRect/>
          <a:stretch>
            <a:fillRect/>
          </a:stretch>
        </p:blipFill>
        <p:spPr bwMode="auto">
          <a:xfrm>
            <a:off x="251520" y="1412776"/>
            <a:ext cx="4176464" cy="2826398"/>
          </a:xfrm>
          <a:prstGeom prst="rect">
            <a:avLst/>
          </a:prstGeom>
          <a:noFill/>
        </p:spPr>
      </p:pic>
      <p:pic>
        <p:nvPicPr>
          <p:cNvPr id="4099" name="Picture 3" descr="C:\Users\rachel\Pictures\Food Security\Picture5.jpg"/>
          <p:cNvPicPr>
            <a:picLocks noChangeAspect="1" noChangeArrowheads="1"/>
          </p:cNvPicPr>
          <p:nvPr/>
        </p:nvPicPr>
        <p:blipFill>
          <a:blip r:embed="rId5" cstate="print"/>
          <a:srcRect/>
          <a:stretch>
            <a:fillRect/>
          </a:stretch>
        </p:blipFill>
        <p:spPr bwMode="auto">
          <a:xfrm>
            <a:off x="4572000" y="1412776"/>
            <a:ext cx="4572000" cy="3133947"/>
          </a:xfrm>
          <a:prstGeom prst="rect">
            <a:avLst/>
          </a:prstGeom>
          <a:noFill/>
        </p:spPr>
      </p:pic>
      <p:pic>
        <p:nvPicPr>
          <p:cNvPr id="4100" name="Picture 4" descr="C:\Users\rachel\Pictures\Food Security\Picture6.jpg"/>
          <p:cNvPicPr>
            <a:picLocks noChangeAspect="1" noChangeArrowheads="1"/>
          </p:cNvPicPr>
          <p:nvPr/>
        </p:nvPicPr>
        <p:blipFill>
          <a:blip r:embed="rId6" cstate="print"/>
          <a:srcRect/>
          <a:stretch>
            <a:fillRect/>
          </a:stretch>
        </p:blipFill>
        <p:spPr bwMode="auto">
          <a:xfrm>
            <a:off x="2051720" y="3916557"/>
            <a:ext cx="4320480" cy="294144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8958"/>
          </a:xfrm>
        </p:spPr>
        <p:txBody>
          <a:bodyPr>
            <a:normAutofit/>
          </a:bodyPr>
          <a:lstStyle/>
          <a:p>
            <a:r>
              <a:rPr lang="en-CA" sz="3600" dirty="0">
                <a:latin typeface="Georgia" pitchFamily="18" charset="0"/>
              </a:rPr>
              <a:t>The Faces of Farming </a:t>
            </a:r>
          </a:p>
        </p:txBody>
      </p:sp>
      <p:sp>
        <p:nvSpPr>
          <p:cNvPr id="3" name="Content Placeholder 2"/>
          <p:cNvSpPr>
            <a:spLocks noGrp="1"/>
          </p:cNvSpPr>
          <p:nvPr>
            <p:ph idx="1"/>
          </p:nvPr>
        </p:nvSpPr>
        <p:spPr>
          <a:xfrm>
            <a:off x="1475656" y="6381328"/>
            <a:ext cx="6768752" cy="288032"/>
          </a:xfrm>
        </p:spPr>
        <p:txBody>
          <a:bodyPr>
            <a:normAutofit fontScale="85000" lnSpcReduction="10000"/>
          </a:bodyPr>
          <a:lstStyle/>
          <a:p>
            <a:pPr>
              <a:buNone/>
            </a:pPr>
            <a:r>
              <a:rPr lang="en-CA" sz="1400" dirty="0"/>
              <a:t>National Geographic</a:t>
            </a:r>
            <a:r>
              <a:rPr lang="en-CA" sz="1400" dirty="0">
                <a:hlinkClick r:id="rId3"/>
              </a:rPr>
              <a:t>http://www.nationalgeographic.com/foodfeatures/feeding-9-billion/</a:t>
            </a:r>
            <a:endParaRPr lang="en-CA" sz="1400" dirty="0"/>
          </a:p>
        </p:txBody>
      </p:sp>
      <p:pic>
        <p:nvPicPr>
          <p:cNvPr id="5122" name="Picture 2" descr="C:\Users\rachel\Pictures\Food Security\Picture7.jpg"/>
          <p:cNvPicPr>
            <a:picLocks noChangeAspect="1" noChangeArrowheads="1"/>
          </p:cNvPicPr>
          <p:nvPr/>
        </p:nvPicPr>
        <p:blipFill>
          <a:blip r:embed="rId4" cstate="print"/>
          <a:srcRect/>
          <a:stretch>
            <a:fillRect/>
          </a:stretch>
        </p:blipFill>
        <p:spPr bwMode="auto">
          <a:xfrm>
            <a:off x="1187624" y="1162328"/>
            <a:ext cx="6824869" cy="457092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latin typeface="Georgia" pitchFamily="18" charset="0"/>
              </a:rPr>
              <a:t>What a dollar can buy in Zambia</a:t>
            </a:r>
          </a:p>
        </p:txBody>
      </p:sp>
      <p:sp>
        <p:nvSpPr>
          <p:cNvPr id="6" name="TextBox 5"/>
          <p:cNvSpPr txBox="1"/>
          <p:nvPr/>
        </p:nvSpPr>
        <p:spPr>
          <a:xfrm>
            <a:off x="1115616" y="5085184"/>
            <a:ext cx="2298706" cy="523220"/>
          </a:xfrm>
          <a:prstGeom prst="rect">
            <a:avLst/>
          </a:prstGeom>
          <a:noFill/>
        </p:spPr>
        <p:txBody>
          <a:bodyPr wrap="none" rtlCol="0">
            <a:spAutoFit/>
          </a:bodyPr>
          <a:lstStyle/>
          <a:p>
            <a:r>
              <a:rPr lang="en-CA" sz="2800" dirty="0"/>
              <a:t>February 2008</a:t>
            </a:r>
          </a:p>
        </p:txBody>
      </p:sp>
      <p:sp>
        <p:nvSpPr>
          <p:cNvPr id="7" name="TextBox 6"/>
          <p:cNvSpPr txBox="1"/>
          <p:nvPr/>
        </p:nvSpPr>
        <p:spPr>
          <a:xfrm>
            <a:off x="5580112" y="5013176"/>
            <a:ext cx="2298706" cy="523220"/>
          </a:xfrm>
          <a:prstGeom prst="rect">
            <a:avLst/>
          </a:prstGeom>
          <a:noFill/>
        </p:spPr>
        <p:txBody>
          <a:bodyPr wrap="none" rtlCol="0">
            <a:spAutoFit/>
          </a:bodyPr>
          <a:lstStyle/>
          <a:p>
            <a:r>
              <a:rPr lang="en-CA" sz="2800" dirty="0"/>
              <a:t>February 2009</a:t>
            </a:r>
          </a:p>
        </p:txBody>
      </p:sp>
      <p:sp>
        <p:nvSpPr>
          <p:cNvPr id="8" name="TextBox 7"/>
          <p:cNvSpPr txBox="1"/>
          <p:nvPr/>
        </p:nvSpPr>
        <p:spPr>
          <a:xfrm>
            <a:off x="395536" y="6093296"/>
            <a:ext cx="8228029" cy="461665"/>
          </a:xfrm>
          <a:prstGeom prst="rect">
            <a:avLst/>
          </a:prstGeom>
          <a:noFill/>
        </p:spPr>
        <p:txBody>
          <a:bodyPr wrap="square" rtlCol="0">
            <a:spAutoFit/>
          </a:bodyPr>
          <a:lstStyle/>
          <a:p>
            <a:r>
              <a:rPr lang="en-CA" sz="1200" dirty="0"/>
              <a:t>Source: Accounts of Crisis:  Poor People's Experiences of the Food, Fuel and Financial Crisis in Five Countries.  March 31, 2009 </a:t>
            </a:r>
            <a:r>
              <a:rPr lang="en-CA" sz="1200" dirty="0">
                <a:hlinkClick r:id="rId3"/>
              </a:rPr>
              <a:t>https://www.ids.ac.uk/files/dmfile/AccountsofCrisisFINAL.pdf</a:t>
            </a:r>
            <a:endParaRPr lang="en-CA" sz="1200" dirty="0"/>
          </a:p>
        </p:txBody>
      </p:sp>
      <p:pic>
        <p:nvPicPr>
          <p:cNvPr id="6146" name="Picture 2" descr="C:\Users\rachel\Pictures\Food Security\Picture8.jpg"/>
          <p:cNvPicPr>
            <a:picLocks noChangeAspect="1" noChangeArrowheads="1"/>
          </p:cNvPicPr>
          <p:nvPr/>
        </p:nvPicPr>
        <p:blipFill>
          <a:blip r:embed="rId4" cstate="print"/>
          <a:srcRect/>
          <a:stretch>
            <a:fillRect/>
          </a:stretch>
        </p:blipFill>
        <p:spPr bwMode="auto">
          <a:xfrm>
            <a:off x="323528" y="1772816"/>
            <a:ext cx="4129087" cy="3230563"/>
          </a:xfrm>
          <a:prstGeom prst="rect">
            <a:avLst/>
          </a:prstGeom>
          <a:noFill/>
        </p:spPr>
      </p:pic>
      <p:pic>
        <p:nvPicPr>
          <p:cNvPr id="6147" name="Picture 3"/>
          <p:cNvPicPr>
            <a:picLocks noChangeAspect="1" noChangeArrowheads="1"/>
          </p:cNvPicPr>
          <p:nvPr/>
        </p:nvPicPr>
        <p:blipFill>
          <a:blip r:embed="rId5" cstate="print"/>
          <a:srcRect/>
          <a:stretch>
            <a:fillRect/>
          </a:stretch>
        </p:blipFill>
        <p:spPr bwMode="auto">
          <a:xfrm>
            <a:off x="4572000" y="1844824"/>
            <a:ext cx="4071937" cy="315753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latin typeface="Georgia" pitchFamily="18" charset="0"/>
              </a:rPr>
              <a:t>Food Insecurity – Political Unrest</a:t>
            </a:r>
            <a:endParaRPr lang="en-CA" sz="3600" dirty="0"/>
          </a:p>
        </p:txBody>
      </p:sp>
      <p:sp>
        <p:nvSpPr>
          <p:cNvPr id="8" name="Rectangle 7"/>
          <p:cNvSpPr/>
          <p:nvPr/>
        </p:nvSpPr>
        <p:spPr>
          <a:xfrm>
            <a:off x="395536" y="6211669"/>
            <a:ext cx="8496944" cy="646331"/>
          </a:xfrm>
          <a:prstGeom prst="rect">
            <a:avLst/>
          </a:prstGeom>
        </p:spPr>
        <p:txBody>
          <a:bodyPr wrap="square">
            <a:spAutoFit/>
          </a:bodyPr>
          <a:lstStyle/>
          <a:p>
            <a:r>
              <a:rPr lang="en-CA" sz="1200" dirty="0"/>
              <a:t>http://crisisboom.com/2011/01/12/the-future-of-food-riots/</a:t>
            </a:r>
          </a:p>
          <a:p>
            <a:r>
              <a:rPr lang="en-CA" sz="1200" dirty="0"/>
              <a:t>http://media.npr.org/assets/img/2012/10/01/food_riot_wide-5ac93fb3df821987c05abd26a3b12660caf0d588-s6-c30.jpg</a:t>
            </a:r>
          </a:p>
          <a:p>
            <a:r>
              <a:rPr lang="en-CA" sz="1200" dirty="0"/>
              <a:t>http://global3.memecdn.com/Have-you-ever-been-so-angry_o_70452.jpg</a:t>
            </a:r>
          </a:p>
        </p:txBody>
      </p:sp>
      <p:pic>
        <p:nvPicPr>
          <p:cNvPr id="7171" name="Picture 3" descr="C:\Users\rachel\Pictures\Food Security\Picture11.jpg"/>
          <p:cNvPicPr>
            <a:picLocks noChangeAspect="1" noChangeArrowheads="1"/>
          </p:cNvPicPr>
          <p:nvPr/>
        </p:nvPicPr>
        <p:blipFill>
          <a:blip r:embed="rId3" cstate="print"/>
          <a:srcRect/>
          <a:stretch>
            <a:fillRect/>
          </a:stretch>
        </p:blipFill>
        <p:spPr bwMode="auto">
          <a:xfrm>
            <a:off x="467544" y="1268760"/>
            <a:ext cx="4602163" cy="2589213"/>
          </a:xfrm>
          <a:prstGeom prst="rect">
            <a:avLst/>
          </a:prstGeom>
          <a:noFill/>
        </p:spPr>
      </p:pic>
      <p:pic>
        <p:nvPicPr>
          <p:cNvPr id="7172" name="Picture 4" descr="C:\Users\rachel\Pictures\Food Security\Picture10.jpg"/>
          <p:cNvPicPr>
            <a:picLocks noChangeAspect="1" noChangeArrowheads="1"/>
          </p:cNvPicPr>
          <p:nvPr/>
        </p:nvPicPr>
        <p:blipFill>
          <a:blip r:embed="rId4" cstate="print"/>
          <a:srcRect/>
          <a:stretch>
            <a:fillRect/>
          </a:stretch>
        </p:blipFill>
        <p:spPr bwMode="auto">
          <a:xfrm>
            <a:off x="467544" y="3573016"/>
            <a:ext cx="4623109" cy="2601314"/>
          </a:xfrm>
          <a:prstGeom prst="rect">
            <a:avLst/>
          </a:prstGeom>
          <a:noFill/>
        </p:spPr>
      </p:pic>
      <p:pic>
        <p:nvPicPr>
          <p:cNvPr id="7170" name="Picture 2" descr="C:\Users\rachel\Pictures\Food Security\Picture12.jpg"/>
          <p:cNvPicPr>
            <a:picLocks noChangeAspect="1" noChangeArrowheads="1"/>
          </p:cNvPicPr>
          <p:nvPr/>
        </p:nvPicPr>
        <p:blipFill>
          <a:blip r:embed="rId5" cstate="print"/>
          <a:srcRect/>
          <a:stretch>
            <a:fillRect/>
          </a:stretch>
        </p:blipFill>
        <p:spPr bwMode="auto">
          <a:xfrm>
            <a:off x="4283968" y="2276872"/>
            <a:ext cx="4248472" cy="275082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Food Insecurity </a:t>
            </a:r>
          </a:p>
        </p:txBody>
      </p:sp>
      <p:sp>
        <p:nvSpPr>
          <p:cNvPr id="3" name="Content Placeholder 2"/>
          <p:cNvSpPr>
            <a:spLocks noGrp="1"/>
          </p:cNvSpPr>
          <p:nvPr>
            <p:ph idx="1"/>
          </p:nvPr>
        </p:nvSpPr>
        <p:spPr/>
        <p:txBody>
          <a:bodyPr>
            <a:normAutofit fontScale="92500" lnSpcReduction="10000"/>
          </a:bodyPr>
          <a:lstStyle/>
          <a:p>
            <a:r>
              <a:rPr lang="en-CA" dirty="0"/>
              <a:t>Today, the world population is just over 7 billion people</a:t>
            </a:r>
          </a:p>
          <a:p>
            <a:r>
              <a:rPr lang="en-US" dirty="0"/>
              <a:t>It is estimated that by 2050 the world population will reach 9 billion </a:t>
            </a:r>
            <a:endParaRPr lang="en-CA" dirty="0"/>
          </a:p>
          <a:p>
            <a:pPr>
              <a:buNone/>
            </a:pPr>
            <a:endParaRPr lang="en-CA" dirty="0"/>
          </a:p>
          <a:p>
            <a:pPr algn="ctr">
              <a:buNone/>
            </a:pPr>
            <a:r>
              <a:rPr lang="en-CA" sz="5200" b="1" dirty="0">
                <a:solidFill>
                  <a:srgbClr val="92D050"/>
                </a:solidFill>
                <a:latin typeface="Angsana New" pitchFamily="18" charset="-34"/>
                <a:cs typeface="Angsana New" pitchFamily="18" charset="-34"/>
              </a:rPr>
              <a:t>	</a:t>
            </a:r>
            <a:r>
              <a:rPr lang="en-CA" sz="5800" b="1" dirty="0">
                <a:solidFill>
                  <a:srgbClr val="92D050"/>
                </a:solidFill>
                <a:latin typeface="Angsana New" pitchFamily="18" charset="-34"/>
                <a:cs typeface="Angsana New" pitchFamily="18" charset="-34"/>
              </a:rPr>
              <a:t>-Question: HOW WILL WE FEED NINE BILLION? </a:t>
            </a:r>
            <a:r>
              <a:rPr lang="en-CA" sz="5200" b="1" dirty="0">
                <a:solidFill>
                  <a:srgbClr val="92D050"/>
                </a:solidFill>
                <a:latin typeface="Angsana New" pitchFamily="18" charset="-34"/>
                <a:cs typeface="Angsana New" pitchFamily="18" charset="-34"/>
              </a:rPr>
              <a:t>- </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2459</TotalTime>
  <Words>792</Words>
  <Application>Microsoft Macintosh PowerPoint</Application>
  <PresentationFormat>On-screen Show (4:3)</PresentationFormat>
  <Paragraphs>52</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TRASHING FOOD WASTE WITH TECHNOLOGY</vt:lpstr>
      <vt:lpstr>What is Food Security</vt:lpstr>
      <vt:lpstr>PowerPoint Presentation</vt:lpstr>
      <vt:lpstr>Food Insecurity in Canada</vt:lpstr>
      <vt:lpstr>What the World Eats</vt:lpstr>
      <vt:lpstr>The Faces of Farming </vt:lpstr>
      <vt:lpstr>What a dollar can buy in Zambia</vt:lpstr>
      <vt:lpstr>Food Insecurity – Political Unrest</vt:lpstr>
      <vt:lpstr>Food Insecurity </vt:lpstr>
      <vt:lpstr>Farm Food 360</vt:lpstr>
    </vt:vector>
  </TitlesOfParts>
  <Company>Ontario Agri-Food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Catherine</dc:creator>
  <cp:lastModifiedBy>Lucy Sharratt</cp:lastModifiedBy>
  <cp:revision>10</cp:revision>
  <dcterms:created xsi:type="dcterms:W3CDTF">2017-02-22T19:16:45Z</dcterms:created>
  <dcterms:modified xsi:type="dcterms:W3CDTF">2017-03-07T16:47:31Z</dcterms:modified>
</cp:coreProperties>
</file>